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73" r:id="rId4"/>
    <p:sldId id="274" r:id="rId5"/>
    <p:sldId id="275" r:id="rId6"/>
    <p:sldId id="296" r:id="rId7"/>
    <p:sldId id="297" r:id="rId8"/>
    <p:sldId id="276" r:id="rId9"/>
    <p:sldId id="277" r:id="rId10"/>
    <p:sldId id="278" r:id="rId11"/>
    <p:sldId id="279" r:id="rId12"/>
    <p:sldId id="280" r:id="rId13"/>
    <p:sldId id="281" r:id="rId14"/>
    <p:sldId id="284" r:id="rId15"/>
    <p:sldId id="285" r:id="rId16"/>
    <p:sldId id="286" r:id="rId17"/>
    <p:sldId id="287" r:id="rId18"/>
    <p:sldId id="288" r:id="rId19"/>
    <p:sldId id="289" r:id="rId20"/>
    <p:sldId id="290" r:id="rId21"/>
    <p:sldId id="294" r:id="rId22"/>
    <p:sldId id="295" r:id="rId23"/>
    <p:sldId id="291" r:id="rId24"/>
    <p:sldId id="292" r:id="rId25"/>
    <p:sldId id="293" r:id="rId26"/>
    <p:sldId id="282" r:id="rId27"/>
    <p:sldId id="283" r:id="rId28"/>
    <p:sldId id="262" r:id="rId29"/>
    <p:sldId id="257" r:id="rId30"/>
    <p:sldId id="261" r:id="rId31"/>
    <p:sldId id="258" r:id="rId32"/>
    <p:sldId id="259" r:id="rId33"/>
    <p:sldId id="260" r:id="rId34"/>
    <p:sldId id="263" r:id="rId35"/>
    <p:sldId id="264" r:id="rId36"/>
    <p:sldId id="265" r:id="rId37"/>
    <p:sldId id="266" r:id="rId38"/>
    <p:sldId id="267" r:id="rId39"/>
    <p:sldId id="268" r:id="rId40"/>
    <p:sldId id="269" r:id="rId41"/>
    <p:sldId id="270" r:id="rId42"/>
    <p:sldId id="271" r:id="rId4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2F02A-A83C-40BC-BD0E-6FB76E613F92}"/>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D8401B2B-BD98-4694-90B1-282C31F526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55A6D6ED-55B4-4B4E-A2C8-AF405B69D233}"/>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5" name="Espaço Reservado para Rodapé 4">
            <a:extLst>
              <a:ext uri="{FF2B5EF4-FFF2-40B4-BE49-F238E27FC236}">
                <a16:creationId xmlns:a16="http://schemas.microsoft.com/office/drawing/2014/main" id="{9C3B28B3-0C2E-4A68-B8D4-213CAF3807D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74DFA17-36CD-4673-889B-7449A28829C8}"/>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3227537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6D9E32-731B-4501-AE48-EABF05B080D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D18D2D8-CA93-475A-AB82-3A1D70A27DC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5452238-9144-4A78-A54E-A6B9B8565EF1}"/>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5" name="Espaço Reservado para Rodapé 4">
            <a:extLst>
              <a:ext uri="{FF2B5EF4-FFF2-40B4-BE49-F238E27FC236}">
                <a16:creationId xmlns:a16="http://schemas.microsoft.com/office/drawing/2014/main" id="{D80345B0-6E4F-41C3-94C4-C01CA444E66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2E4D084-70D0-4CFA-8CF9-9470F8807CF1}"/>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877324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5CBA72-A6F9-412E-80A9-CDF87FD0733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2ADEEC0-0D6D-452A-BB64-E6F38FC355E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88E9C0-6BB3-4B68-AEE6-69502919EC58}"/>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5" name="Espaço Reservado para Rodapé 4">
            <a:extLst>
              <a:ext uri="{FF2B5EF4-FFF2-40B4-BE49-F238E27FC236}">
                <a16:creationId xmlns:a16="http://schemas.microsoft.com/office/drawing/2014/main" id="{C5827D38-BC87-4732-96AA-B0BECDA5CBF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0218EF5-D6CD-4C72-B020-C2AC2369F570}"/>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124582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0ED6AA-1871-43E6-938F-4E74F76BD8C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DDC9F47-7A63-45F2-A3D1-C449759FBC05}"/>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4574E6-353B-41ED-B1DF-791710B5E2E1}"/>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5" name="Espaço Reservado para Rodapé 4">
            <a:extLst>
              <a:ext uri="{FF2B5EF4-FFF2-40B4-BE49-F238E27FC236}">
                <a16:creationId xmlns:a16="http://schemas.microsoft.com/office/drawing/2014/main" id="{E961DB8F-3F46-44BF-A61A-3A3A2B7F18C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B1F6090-E46A-4B4E-AFB7-89EB16CE9D98}"/>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288330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9FE72A-BC7D-4DB0-A900-A79EFA032036}"/>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10421A6-A7DF-445C-892E-9D6E56977E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DDC6D80-42E3-4AE7-9976-CDB0E62097AA}"/>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5" name="Espaço Reservado para Rodapé 4">
            <a:extLst>
              <a:ext uri="{FF2B5EF4-FFF2-40B4-BE49-F238E27FC236}">
                <a16:creationId xmlns:a16="http://schemas.microsoft.com/office/drawing/2014/main" id="{A779F706-CDE4-499C-A4DF-3D7B5A7DAD1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091234D-7470-4FC1-A50B-5EF8AA5A2ABC}"/>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182001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34911-B90C-498D-AE69-E029A4FD3B1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C6F0017-5741-4999-B80A-A65ACC5B2314}"/>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3CB6ABA-4ADD-4A60-AD32-5A47C094FA99}"/>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519A4AFE-5AE6-4539-80FC-0B2660F967DD}"/>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6" name="Espaço Reservado para Rodapé 5">
            <a:extLst>
              <a:ext uri="{FF2B5EF4-FFF2-40B4-BE49-F238E27FC236}">
                <a16:creationId xmlns:a16="http://schemas.microsoft.com/office/drawing/2014/main" id="{C3872DD0-D230-4495-864E-E04C767DA3A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421F8B4-A00F-44C2-8482-6ED5668307D1}"/>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182542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AC1782-12EC-467C-A1EF-C0F261D4474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C38E4FE9-BAD6-4C30-A750-5A37B18D6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6019883-B0E8-432F-82A7-E861D0F5125A}"/>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93DBC4B-4914-40C6-A366-218072C1BE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50F51673-F0ED-476B-94DA-4A150B477995}"/>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86B5595-374C-4EF4-9C6B-78478947235C}"/>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8" name="Espaço Reservado para Rodapé 7">
            <a:extLst>
              <a:ext uri="{FF2B5EF4-FFF2-40B4-BE49-F238E27FC236}">
                <a16:creationId xmlns:a16="http://schemas.microsoft.com/office/drawing/2014/main" id="{831DA229-5FFE-4C10-8D35-F39ACAE480A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A1E7AE8E-E365-4826-8D46-7D3E08E92DA7}"/>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253856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3E3994-2960-4458-81C9-05C7D772178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AEF81AB-E297-4B54-A56D-1D0C2C586A8F}"/>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4" name="Espaço Reservado para Rodapé 3">
            <a:extLst>
              <a:ext uri="{FF2B5EF4-FFF2-40B4-BE49-F238E27FC236}">
                <a16:creationId xmlns:a16="http://schemas.microsoft.com/office/drawing/2014/main" id="{B1175731-C5D0-4740-85F6-17A9F57279C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EDC0316-34FF-4F0C-B22D-FDC89F2E58F7}"/>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231139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CCF7087-C29A-4F43-9DEE-CCA0E855D781}"/>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3" name="Espaço Reservado para Rodapé 2">
            <a:extLst>
              <a:ext uri="{FF2B5EF4-FFF2-40B4-BE49-F238E27FC236}">
                <a16:creationId xmlns:a16="http://schemas.microsoft.com/office/drawing/2014/main" id="{C67F6E1E-D977-4AE3-885A-AB5EF88644F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E9A8772-1922-4D78-9BE7-C68143EB1665}"/>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3729092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481C42-7AB8-4366-A9FD-89063E014BD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9F7D4894-EDD9-4472-AE32-C56D25939F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C9963B6B-A9F1-4731-BF88-5A8F8165E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A1A58DA-B5B5-40F9-8C2C-558A2BB8FA9B}"/>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6" name="Espaço Reservado para Rodapé 5">
            <a:extLst>
              <a:ext uri="{FF2B5EF4-FFF2-40B4-BE49-F238E27FC236}">
                <a16:creationId xmlns:a16="http://schemas.microsoft.com/office/drawing/2014/main" id="{1CE782B9-BF80-44D4-A8AA-6155FD128B6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2F6C555-15C3-453C-8177-CAB314D88788}"/>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751381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715B-78BA-4113-AB91-D0CF0E1EAAF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098598B-2220-4B69-BA4E-1169814CF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E9D335E-6C40-4D8C-B672-ED2CD1D9B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0C46398-13F8-4A82-AEC3-D295BA95467C}"/>
              </a:ext>
            </a:extLst>
          </p:cNvPr>
          <p:cNvSpPr>
            <a:spLocks noGrp="1"/>
          </p:cNvSpPr>
          <p:nvPr>
            <p:ph type="dt" sz="half" idx="10"/>
          </p:nvPr>
        </p:nvSpPr>
        <p:spPr/>
        <p:txBody>
          <a:bodyPr/>
          <a:lstStyle/>
          <a:p>
            <a:fld id="{64B0A017-44E6-4340-9657-E171A4A64FB4}" type="datetimeFigureOut">
              <a:rPr lang="pt-BR" smtClean="0"/>
              <a:t>10/07/2021</a:t>
            </a:fld>
            <a:endParaRPr lang="pt-BR"/>
          </a:p>
        </p:txBody>
      </p:sp>
      <p:sp>
        <p:nvSpPr>
          <p:cNvPr id="6" name="Espaço Reservado para Rodapé 5">
            <a:extLst>
              <a:ext uri="{FF2B5EF4-FFF2-40B4-BE49-F238E27FC236}">
                <a16:creationId xmlns:a16="http://schemas.microsoft.com/office/drawing/2014/main" id="{AB638522-2C94-4777-A1D0-A0561B1FADA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9944FC7-56B9-4215-8DBA-B2FA8C4E4B67}"/>
              </a:ext>
            </a:extLst>
          </p:cNvPr>
          <p:cNvSpPr>
            <a:spLocks noGrp="1"/>
          </p:cNvSpPr>
          <p:nvPr>
            <p:ph type="sldNum" sz="quarter" idx="12"/>
          </p:nvPr>
        </p:nvSpPr>
        <p:spPr/>
        <p:txBody>
          <a:bodyPr/>
          <a:lstStyle/>
          <a:p>
            <a:fld id="{8DD7B420-440E-44EE-BB85-BB99449F95F2}" type="slidenum">
              <a:rPr lang="pt-BR" smtClean="0"/>
              <a:t>‹nº›</a:t>
            </a:fld>
            <a:endParaRPr lang="pt-BR"/>
          </a:p>
        </p:txBody>
      </p:sp>
    </p:spTree>
    <p:extLst>
      <p:ext uri="{BB962C8B-B14F-4D97-AF65-F5344CB8AC3E}">
        <p14:creationId xmlns:p14="http://schemas.microsoft.com/office/powerpoint/2010/main" val="3494300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BF86E1A-8D82-4138-ACDB-F197EB6A4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A2F2C0EE-62E1-4AE6-864A-70351F574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49D802-3C5A-43B6-8F8D-FE87E5A73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0A017-44E6-4340-9657-E171A4A64FB4}" type="datetimeFigureOut">
              <a:rPr lang="pt-BR" smtClean="0"/>
              <a:t>10/07/2021</a:t>
            </a:fld>
            <a:endParaRPr lang="pt-BR"/>
          </a:p>
        </p:txBody>
      </p:sp>
      <p:sp>
        <p:nvSpPr>
          <p:cNvPr id="5" name="Espaço Reservado para Rodapé 4">
            <a:extLst>
              <a:ext uri="{FF2B5EF4-FFF2-40B4-BE49-F238E27FC236}">
                <a16:creationId xmlns:a16="http://schemas.microsoft.com/office/drawing/2014/main" id="{C0DCE657-E681-4117-A82E-225DDE499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98B9C8A9-0C18-44A9-A9C3-01F5546026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7B420-440E-44EE-BB85-BB99449F95F2}" type="slidenum">
              <a:rPr lang="pt-BR" smtClean="0"/>
              <a:t>‹nº›</a:t>
            </a:fld>
            <a:endParaRPr lang="pt-BR"/>
          </a:p>
        </p:txBody>
      </p:sp>
    </p:spTree>
    <p:extLst>
      <p:ext uri="{BB962C8B-B14F-4D97-AF65-F5344CB8AC3E}">
        <p14:creationId xmlns:p14="http://schemas.microsoft.com/office/powerpoint/2010/main" val="1666844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C0081-92CA-47C3-AEA3-8ADA762B2F7F}"/>
              </a:ext>
            </a:extLst>
          </p:cNvPr>
          <p:cNvSpPr>
            <a:spLocks noGrp="1"/>
          </p:cNvSpPr>
          <p:nvPr>
            <p:ph type="ctrTitle"/>
          </p:nvPr>
        </p:nvSpPr>
        <p:spPr>
          <a:xfrm>
            <a:off x="7028495" y="1783959"/>
            <a:ext cx="5163503" cy="1859573"/>
          </a:xfrm>
        </p:spPr>
        <p:txBody>
          <a:bodyPr anchor="b">
            <a:noAutofit/>
          </a:bodyPr>
          <a:lstStyle/>
          <a:p>
            <a:r>
              <a:rPr lang="pt-BR" sz="6600" b="1" dirty="0"/>
              <a:t>GOVERNANÇA CORPORATIVA</a:t>
            </a:r>
          </a:p>
        </p:txBody>
      </p:sp>
      <p:sp>
        <p:nvSpPr>
          <p:cNvPr id="3" name="Subtítulo 2">
            <a:extLst>
              <a:ext uri="{FF2B5EF4-FFF2-40B4-BE49-F238E27FC236}">
                <a16:creationId xmlns:a16="http://schemas.microsoft.com/office/drawing/2014/main" id="{F751394D-81AA-42E1-B3C3-701A78D18632}"/>
              </a:ext>
            </a:extLst>
          </p:cNvPr>
          <p:cNvSpPr>
            <a:spLocks noGrp="1"/>
          </p:cNvSpPr>
          <p:nvPr>
            <p:ph type="subTitle" idx="1"/>
          </p:nvPr>
        </p:nvSpPr>
        <p:spPr>
          <a:xfrm>
            <a:off x="6255027" y="4750893"/>
            <a:ext cx="5936972" cy="1464377"/>
          </a:xfrm>
        </p:spPr>
        <p:txBody>
          <a:bodyPr anchor="t">
            <a:normAutofit/>
          </a:bodyPr>
          <a:lstStyle/>
          <a:p>
            <a:r>
              <a:rPr lang="pt-BR" sz="3200" b="1" dirty="0" err="1">
                <a:solidFill>
                  <a:srgbClr val="FFFF00"/>
                </a:solidFill>
              </a:rPr>
              <a:t>Profº</a:t>
            </a:r>
            <a:r>
              <a:rPr lang="pt-BR" sz="3200" b="1" dirty="0">
                <a:solidFill>
                  <a:srgbClr val="FFFF00"/>
                </a:solidFill>
              </a:rPr>
              <a:t> Pós-Doutor Edmundo </a:t>
            </a:r>
            <a:r>
              <a:rPr lang="pt-BR" sz="3200" b="1" dirty="0" err="1">
                <a:solidFill>
                  <a:srgbClr val="FFFF00"/>
                </a:solidFill>
              </a:rPr>
              <a:t>Pozes</a:t>
            </a:r>
            <a:endParaRPr lang="pt-BR" sz="3200" b="1" dirty="0">
              <a:solidFill>
                <a:srgbClr val="FFFF00"/>
              </a:solidFill>
            </a:endParaRPr>
          </a:p>
          <a:p>
            <a:r>
              <a:rPr lang="pt-BR" sz="4400" b="1" dirty="0">
                <a:solidFill>
                  <a:srgbClr val="FF3300"/>
                </a:solidFill>
              </a:rPr>
              <a:t>Gestão Financeira</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BC975E4-F43D-4DDC-9903-2F814F306D6D}"/>
              </a:ext>
            </a:extLst>
          </p:cNvPr>
          <p:cNvPicPr>
            <a:picLocks noChangeAspect="1"/>
          </p:cNvPicPr>
          <p:nvPr/>
        </p:nvPicPr>
        <p:blipFill rotWithShape="1">
          <a:blip r:embed="rId2"/>
          <a:srcRect t="2355" r="-1" b="6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Imagem 5">
            <a:extLst>
              <a:ext uri="{FF2B5EF4-FFF2-40B4-BE49-F238E27FC236}">
                <a16:creationId xmlns:a16="http://schemas.microsoft.com/office/drawing/2014/main" id="{F0C2AC4C-0C33-483F-BE74-08031B172F3D}"/>
              </a:ext>
            </a:extLst>
          </p:cNvPr>
          <p:cNvPicPr>
            <a:picLocks noChangeAspect="1"/>
          </p:cNvPicPr>
          <p:nvPr/>
        </p:nvPicPr>
        <p:blipFill>
          <a:blip r:embed="rId3"/>
          <a:stretch>
            <a:fillRect/>
          </a:stretch>
        </p:blipFill>
        <p:spPr>
          <a:xfrm>
            <a:off x="1124918" y="2314575"/>
            <a:ext cx="3988904" cy="1328957"/>
          </a:xfrm>
          <a:prstGeom prst="rect">
            <a:avLst/>
          </a:prstGeom>
        </p:spPr>
      </p:pic>
    </p:spTree>
    <p:extLst>
      <p:ext uri="{BB962C8B-B14F-4D97-AF65-F5344CB8AC3E}">
        <p14:creationId xmlns:p14="http://schemas.microsoft.com/office/powerpoint/2010/main" val="337307079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2B841AA9-3D0C-4D38-A3E0-183300F6DD94}"/>
              </a:ext>
            </a:extLst>
          </p:cNvPr>
          <p:cNvSpPr txBox="1"/>
          <p:nvPr/>
        </p:nvSpPr>
        <p:spPr>
          <a:xfrm>
            <a:off x="145774" y="477077"/>
            <a:ext cx="11926956" cy="6247864"/>
          </a:xfrm>
          <a:prstGeom prst="rect">
            <a:avLst/>
          </a:prstGeom>
          <a:noFill/>
        </p:spPr>
        <p:txBody>
          <a:bodyPr wrap="square">
            <a:spAutoFit/>
          </a:bodyPr>
          <a:lstStyle/>
          <a:p>
            <a:pPr algn="just"/>
            <a:r>
              <a:rPr lang="pt-BR" sz="4000" dirty="0"/>
              <a:t>A governança corporativa ajuda a alinhar os interesses dos gestores e dos acionistas, de modo que os primeiros podem prestar atenção ao valor da empresa. Por exemplo, os gestores são indicados e, por vezes, demitidos pelo conselho administrativo, que supostamente deve representar os acionistas</a:t>
            </a:r>
            <a:r>
              <a:rPr lang="pt-BR" dirty="0"/>
              <a:t>.</a:t>
            </a:r>
          </a:p>
          <a:p>
            <a:pPr algn="just"/>
            <a:r>
              <a:rPr lang="pt-BR" sz="4000" dirty="0"/>
              <a:t>Os gestores são motivados por esquemas de incentivos, tais como concessões de opções em ações, que remuneram grandes montantes somente se os preços das ações aumentarem. </a:t>
            </a:r>
          </a:p>
        </p:txBody>
      </p:sp>
    </p:spTree>
    <p:extLst>
      <p:ext uri="{BB962C8B-B14F-4D97-AF65-F5344CB8AC3E}">
        <p14:creationId xmlns:p14="http://schemas.microsoft.com/office/powerpoint/2010/main" val="72666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FF6B9B8-0184-4B0B-AC9B-DC608EAFCC43}"/>
              </a:ext>
            </a:extLst>
          </p:cNvPr>
          <p:cNvSpPr txBox="1"/>
          <p:nvPr/>
        </p:nvSpPr>
        <p:spPr>
          <a:xfrm>
            <a:off x="848138" y="967410"/>
            <a:ext cx="10442713" cy="4401205"/>
          </a:xfrm>
          <a:prstGeom prst="rect">
            <a:avLst/>
          </a:prstGeom>
          <a:noFill/>
        </p:spPr>
        <p:txBody>
          <a:bodyPr wrap="square">
            <a:spAutoFit/>
          </a:bodyPr>
          <a:lstStyle/>
          <a:p>
            <a:pPr algn="just"/>
            <a:r>
              <a:rPr lang="pt-BR" sz="4000" dirty="0"/>
              <a:t>Os gestores são então dotados com um gene especial de maximização do valor e considerarão seus próprios interesses pessoais, o que gera conflito potencial de interesses com os acionistas externos. Esse conflito é chamado </a:t>
            </a:r>
            <a:r>
              <a:rPr lang="pt-BR" sz="4000" b="1" dirty="0">
                <a:solidFill>
                  <a:srgbClr val="C00000"/>
                </a:solidFill>
              </a:rPr>
              <a:t>problema do agente principal</a:t>
            </a:r>
            <a:r>
              <a:rPr lang="pt-BR" sz="4000" dirty="0"/>
              <a:t>, e qualquer perda de valor resultante é chamada </a:t>
            </a:r>
            <a:r>
              <a:rPr lang="pt-BR" sz="4000" b="1" dirty="0">
                <a:solidFill>
                  <a:srgbClr val="C00000"/>
                </a:solidFill>
              </a:rPr>
              <a:t>custo de agência</a:t>
            </a:r>
            <a:r>
              <a:rPr lang="pt-BR" sz="4000" dirty="0"/>
              <a:t>. </a:t>
            </a:r>
          </a:p>
        </p:txBody>
      </p:sp>
    </p:spTree>
    <p:extLst>
      <p:ext uri="{BB962C8B-B14F-4D97-AF65-F5344CB8AC3E}">
        <p14:creationId xmlns:p14="http://schemas.microsoft.com/office/powerpoint/2010/main" val="242786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82495E1-3A1D-429C-B909-EEC7BD2F917A}"/>
              </a:ext>
            </a:extLst>
          </p:cNvPr>
          <p:cNvSpPr txBox="1"/>
          <p:nvPr/>
        </p:nvSpPr>
        <p:spPr>
          <a:xfrm>
            <a:off x="304801" y="477658"/>
            <a:ext cx="11410122" cy="6247864"/>
          </a:xfrm>
          <a:prstGeom prst="rect">
            <a:avLst/>
          </a:prstGeom>
          <a:noFill/>
        </p:spPr>
        <p:txBody>
          <a:bodyPr wrap="square">
            <a:spAutoFit/>
          </a:bodyPr>
          <a:lstStyle/>
          <a:p>
            <a:pPr algn="just"/>
            <a:r>
              <a:rPr lang="pt-BR" sz="4000" dirty="0"/>
              <a:t>Uma parte considerável das grandes empresas tem um vice-presidente financeiro (</a:t>
            </a:r>
            <a:r>
              <a:rPr lang="pt-BR" sz="4000" dirty="0" err="1"/>
              <a:t>chief</a:t>
            </a:r>
            <a:r>
              <a:rPr lang="pt-BR" sz="4000" dirty="0"/>
              <a:t> financial </a:t>
            </a:r>
            <a:r>
              <a:rPr lang="pt-BR" sz="4000" dirty="0" err="1"/>
              <a:t>officer</a:t>
            </a:r>
            <a:r>
              <a:rPr lang="pt-BR" sz="4000" dirty="0"/>
              <a:t> – CFO), que supervisiona o trabalho de toda a equipe dedicada às finanças. O CFO está profundamente envolvido com a política e o planejamento financeiros, e em contato constante com o presidente-executivo (</a:t>
            </a:r>
            <a:r>
              <a:rPr lang="pt-BR" sz="4000" dirty="0" err="1"/>
              <a:t>chief</a:t>
            </a:r>
            <a:r>
              <a:rPr lang="pt-BR" sz="4000" dirty="0"/>
              <a:t> </a:t>
            </a:r>
            <a:r>
              <a:rPr lang="pt-BR" sz="4000" dirty="0" err="1"/>
              <a:t>executive</a:t>
            </a:r>
            <a:r>
              <a:rPr lang="pt-BR" sz="4000" dirty="0"/>
              <a:t> </a:t>
            </a:r>
            <a:r>
              <a:rPr lang="pt-BR" sz="4000" dirty="0" err="1"/>
              <a:t>officer</a:t>
            </a:r>
            <a:r>
              <a:rPr lang="pt-BR" sz="4000" dirty="0"/>
              <a:t> – CEO) e outros executivos da alta administração. Ele é a voz financeira mais importante da organização e explica os resultados dos ganhos e as previsões para os investidores e a mídia. </a:t>
            </a:r>
          </a:p>
        </p:txBody>
      </p:sp>
    </p:spTree>
    <p:extLst>
      <p:ext uri="{BB962C8B-B14F-4D97-AF65-F5344CB8AC3E}">
        <p14:creationId xmlns:p14="http://schemas.microsoft.com/office/powerpoint/2010/main" val="1055515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EA48AD79-1498-47CD-8B82-B555B2EA7502}"/>
              </a:ext>
            </a:extLst>
          </p:cNvPr>
          <p:cNvSpPr txBox="1"/>
          <p:nvPr/>
        </p:nvSpPr>
        <p:spPr>
          <a:xfrm>
            <a:off x="185530" y="132523"/>
            <a:ext cx="11781183" cy="6740307"/>
          </a:xfrm>
          <a:prstGeom prst="rect">
            <a:avLst/>
          </a:prstGeom>
          <a:noFill/>
        </p:spPr>
        <p:txBody>
          <a:bodyPr wrap="square">
            <a:spAutoFit/>
          </a:bodyPr>
          <a:lstStyle/>
          <a:p>
            <a:pPr algn="just"/>
            <a:r>
              <a:rPr lang="pt-BR" sz="3600" dirty="0"/>
              <a:t>Abaixo do </a:t>
            </a:r>
            <a:r>
              <a:rPr lang="pt-BR" sz="3600" b="1" dirty="0">
                <a:solidFill>
                  <a:srgbClr val="C00000"/>
                </a:solidFill>
              </a:rPr>
              <a:t>CFO</a:t>
            </a:r>
            <a:r>
              <a:rPr lang="pt-BR" sz="3600" dirty="0"/>
              <a:t>, temos um tesoureiro e um </a:t>
            </a:r>
            <a:r>
              <a:rPr lang="pt-BR" sz="3600" dirty="0" err="1"/>
              <a:t>controller</a:t>
            </a:r>
            <a:r>
              <a:rPr lang="pt-BR" sz="3600" dirty="0"/>
              <a:t>. O </a:t>
            </a:r>
            <a:r>
              <a:rPr lang="pt-BR" sz="3600" b="1" dirty="0">
                <a:solidFill>
                  <a:srgbClr val="C00000"/>
                </a:solidFill>
              </a:rPr>
              <a:t>tesoureiro</a:t>
            </a:r>
            <a:r>
              <a:rPr lang="pt-BR" sz="3600" dirty="0"/>
              <a:t> é o responsável pelo controle do caixa de curto prazo, pela negociação entre moedas, pela obtenção de financiamentos e pelas relações com os bancos.</a:t>
            </a:r>
          </a:p>
          <a:p>
            <a:pPr algn="just"/>
            <a:endParaRPr lang="pt-BR" sz="3600" dirty="0"/>
          </a:p>
          <a:p>
            <a:pPr algn="just"/>
            <a:r>
              <a:rPr lang="pt-BR" sz="3600" dirty="0"/>
              <a:t>O </a:t>
            </a:r>
            <a:r>
              <a:rPr lang="pt-BR" sz="3600" b="1" dirty="0" err="1">
                <a:solidFill>
                  <a:srgbClr val="C00000"/>
                </a:solidFill>
              </a:rPr>
              <a:t>controller</a:t>
            </a:r>
            <a:r>
              <a:rPr lang="pt-BR" sz="3600" dirty="0"/>
              <a:t> faz a gestão da contabilidade interna da empresa e supervisiona a preparação de seus demonstrativos financeiros e de suas obrigações fiscais.</a:t>
            </a:r>
          </a:p>
          <a:p>
            <a:pPr algn="just"/>
            <a:r>
              <a:rPr lang="pt-BR" sz="3600" dirty="0"/>
              <a:t> </a:t>
            </a:r>
          </a:p>
          <a:p>
            <a:pPr algn="just"/>
            <a:r>
              <a:rPr lang="pt-BR" sz="3600" dirty="0"/>
              <a:t>As corporações têm dezenas de gestores, incluindo advogados tributários e contadores, especialistas em planejamento e previsão.</a:t>
            </a:r>
          </a:p>
        </p:txBody>
      </p:sp>
    </p:spTree>
    <p:extLst>
      <p:ext uri="{BB962C8B-B14F-4D97-AF65-F5344CB8AC3E}">
        <p14:creationId xmlns:p14="http://schemas.microsoft.com/office/powerpoint/2010/main" val="2748830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D1E5D5C-91F5-4453-ABCD-4278618F34E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992202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9945C51-622E-4F21-8646-6DFE1AD61BC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7980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B13C186B-240C-46FF-9F66-D35554A4629D}"/>
              </a:ext>
            </a:extLst>
          </p:cNvPr>
          <p:cNvPicPr>
            <a:picLocks noChangeAspect="1"/>
          </p:cNvPicPr>
          <p:nvPr/>
        </p:nvPicPr>
        <p:blipFill>
          <a:blip r:embed="rId2"/>
          <a:stretch>
            <a:fillRect/>
          </a:stretch>
        </p:blipFill>
        <p:spPr>
          <a:xfrm>
            <a:off x="0" y="0"/>
            <a:ext cx="5605670" cy="6858000"/>
          </a:xfrm>
          <a:prstGeom prst="rect">
            <a:avLst/>
          </a:prstGeom>
        </p:spPr>
      </p:pic>
      <p:pic>
        <p:nvPicPr>
          <p:cNvPr id="7" name="Imagem 6">
            <a:extLst>
              <a:ext uri="{FF2B5EF4-FFF2-40B4-BE49-F238E27FC236}">
                <a16:creationId xmlns:a16="http://schemas.microsoft.com/office/drawing/2014/main" id="{B1E9FEAB-E73C-4BFF-9433-62D6CB63DF25}"/>
              </a:ext>
            </a:extLst>
          </p:cNvPr>
          <p:cNvPicPr>
            <a:picLocks noChangeAspect="1"/>
          </p:cNvPicPr>
          <p:nvPr/>
        </p:nvPicPr>
        <p:blipFill>
          <a:blip r:embed="rId3"/>
          <a:stretch>
            <a:fillRect/>
          </a:stretch>
        </p:blipFill>
        <p:spPr>
          <a:xfrm>
            <a:off x="5605670" y="1"/>
            <a:ext cx="6586330" cy="6858000"/>
          </a:xfrm>
          <a:prstGeom prst="rect">
            <a:avLst/>
          </a:prstGeom>
        </p:spPr>
      </p:pic>
    </p:spTree>
    <p:extLst>
      <p:ext uri="{BB962C8B-B14F-4D97-AF65-F5344CB8AC3E}">
        <p14:creationId xmlns:p14="http://schemas.microsoft.com/office/powerpoint/2010/main" val="2436565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5DFEA9-A10B-44A8-B221-AB2F02D1A215}"/>
              </a:ext>
            </a:extLst>
          </p:cNvPr>
          <p:cNvSpPr>
            <a:spLocks noGrp="1"/>
          </p:cNvSpPr>
          <p:nvPr>
            <p:ph type="title"/>
          </p:nvPr>
        </p:nvSpPr>
        <p:spPr>
          <a:xfrm>
            <a:off x="838200" y="1"/>
            <a:ext cx="10515600" cy="1033670"/>
          </a:xfrm>
        </p:spPr>
        <p:txBody>
          <a:bodyPr>
            <a:normAutofit/>
          </a:bodyPr>
          <a:lstStyle/>
          <a:p>
            <a:pPr algn="ctr"/>
            <a:r>
              <a:rPr lang="pt-BR" sz="5400" b="1" dirty="0">
                <a:solidFill>
                  <a:srgbClr val="7A0000"/>
                </a:solidFill>
              </a:rPr>
              <a:t>Governança, Ética e </a:t>
            </a:r>
            <a:r>
              <a:rPr lang="pt-BR" sz="5400" b="1" i="1" dirty="0" err="1">
                <a:solidFill>
                  <a:srgbClr val="7A0000"/>
                </a:solidFill>
              </a:rPr>
              <a:t>Compliance</a:t>
            </a:r>
            <a:endParaRPr lang="pt-BR" sz="5400" dirty="0"/>
          </a:p>
        </p:txBody>
      </p:sp>
      <p:sp>
        <p:nvSpPr>
          <p:cNvPr id="3" name="Espaço Reservado para Conteúdo 2">
            <a:extLst>
              <a:ext uri="{FF2B5EF4-FFF2-40B4-BE49-F238E27FC236}">
                <a16:creationId xmlns:a16="http://schemas.microsoft.com/office/drawing/2014/main" id="{F740A5D7-90C8-4891-8522-D61A9D8C1C39}"/>
              </a:ext>
            </a:extLst>
          </p:cNvPr>
          <p:cNvSpPr>
            <a:spLocks noGrp="1"/>
          </p:cNvSpPr>
          <p:nvPr>
            <p:ph idx="1"/>
          </p:nvPr>
        </p:nvSpPr>
        <p:spPr>
          <a:xfrm>
            <a:off x="132523" y="1258956"/>
            <a:ext cx="11807686" cy="5599043"/>
          </a:xfrm>
        </p:spPr>
        <p:txBody>
          <a:bodyPr>
            <a:normAutofit lnSpcReduction="10000"/>
          </a:bodyPr>
          <a:lstStyle/>
          <a:p>
            <a:r>
              <a:rPr lang="pt-BR" b="1" dirty="0"/>
              <a:t>Princípios</a:t>
            </a:r>
            <a:r>
              <a:rPr lang="pt-BR" dirty="0"/>
              <a:t>: </a:t>
            </a:r>
            <a:endParaRPr lang="pt-BR" sz="3200" dirty="0">
              <a:solidFill>
                <a:srgbClr val="7A0000"/>
              </a:solidFill>
            </a:endParaRPr>
          </a:p>
          <a:p>
            <a:pPr algn="just"/>
            <a:r>
              <a:rPr lang="pt-BR" sz="3200" dirty="0">
                <a:solidFill>
                  <a:srgbClr val="7A0000"/>
                </a:solidFill>
              </a:rPr>
              <a:t>1. </a:t>
            </a:r>
            <a:r>
              <a:rPr lang="pt-BR" sz="3200" b="1" dirty="0">
                <a:solidFill>
                  <a:srgbClr val="7A0000"/>
                </a:solidFill>
                <a:latin typeface="Arial" panose="020B0604020202020204" pitchFamily="34" charset="0"/>
                <a:cs typeface="Arial" panose="020B0604020202020204" pitchFamily="34" charset="0"/>
              </a:rPr>
              <a:t>Transparência: </a:t>
            </a:r>
            <a:r>
              <a:rPr lang="pt-BR" sz="3200" b="0" i="0" dirty="0">
                <a:effectLst/>
                <a:latin typeface="Arial" panose="020B0604020202020204" pitchFamily="34" charset="0"/>
                <a:cs typeface="Arial" panose="020B0604020202020204" pitchFamily="34" charset="0"/>
              </a:rPr>
              <a:t>Consiste no desejo de disponibilizar para as partes interessadas as informações que sejam de seu interesse e não apenas aquelas impostas por disposições de leis ou regulamentos. Não deve restringir-se ao desempenho econômico-financeiro, contemplando também os demais fatores (inclusive intangíveis) que norteiam a ação gerencial e que conduzem à preservação e à otimização do valor da organização; </a:t>
            </a:r>
            <a:r>
              <a:rPr lang="pt-BR" sz="3200" b="1" dirty="0">
                <a:latin typeface="Arial" panose="020B0604020202020204" pitchFamily="34" charset="0"/>
                <a:cs typeface="Arial" panose="020B0604020202020204" pitchFamily="34" charset="0"/>
              </a:rPr>
              <a:t> </a:t>
            </a:r>
          </a:p>
          <a:p>
            <a:pPr algn="just"/>
            <a:r>
              <a:rPr lang="pt-BR" sz="3200" b="1" dirty="0">
                <a:solidFill>
                  <a:srgbClr val="7A0000"/>
                </a:solidFill>
                <a:latin typeface="Arial" panose="020B0604020202020204" pitchFamily="34" charset="0"/>
                <a:cs typeface="Arial" panose="020B0604020202020204" pitchFamily="34" charset="0"/>
              </a:rPr>
              <a:t>2. Equidade: </a:t>
            </a:r>
            <a:r>
              <a:rPr lang="pt-BR" sz="3200" b="0" i="0" dirty="0">
                <a:effectLst/>
                <a:latin typeface="Arial" panose="020B0604020202020204" pitchFamily="34" charset="0"/>
                <a:cs typeface="Arial" panose="020B0604020202020204" pitchFamily="34" charset="0"/>
              </a:rPr>
              <a:t>Caracteriza-se pelo tratamento justo e isonômico de todos os sócios e demais partes interessadas (stakeholders), levando em consideração seus direitos, deveres, necessidades, interesses e expectativas;</a:t>
            </a:r>
            <a:endParaRPr lang="pt-B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7746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9A5285-E6C5-4FC4-99CD-137856FAC18E}"/>
              </a:ext>
            </a:extLst>
          </p:cNvPr>
          <p:cNvSpPr>
            <a:spLocks noGrp="1"/>
          </p:cNvSpPr>
          <p:nvPr>
            <p:ph type="title"/>
          </p:nvPr>
        </p:nvSpPr>
        <p:spPr>
          <a:xfrm>
            <a:off x="838200" y="1"/>
            <a:ext cx="10515600" cy="1086677"/>
          </a:xfrm>
        </p:spPr>
        <p:txBody>
          <a:bodyPr>
            <a:normAutofit/>
          </a:bodyPr>
          <a:lstStyle/>
          <a:p>
            <a:pPr algn="ctr"/>
            <a:r>
              <a:rPr lang="pt-BR" sz="5400" b="1" dirty="0">
                <a:solidFill>
                  <a:srgbClr val="7A0000"/>
                </a:solidFill>
              </a:rPr>
              <a:t>Governança, Ética e </a:t>
            </a:r>
            <a:r>
              <a:rPr lang="pt-BR" sz="5400" b="1" i="1" dirty="0" err="1">
                <a:solidFill>
                  <a:srgbClr val="7A0000"/>
                </a:solidFill>
              </a:rPr>
              <a:t>Compliance</a:t>
            </a:r>
            <a:endParaRPr lang="pt-BR" sz="5400" b="1" i="1" dirty="0">
              <a:solidFill>
                <a:srgbClr val="7A0000"/>
              </a:solidFill>
            </a:endParaRPr>
          </a:p>
        </p:txBody>
      </p:sp>
      <p:sp>
        <p:nvSpPr>
          <p:cNvPr id="3" name="Espaço Reservado para Conteúdo 2">
            <a:extLst>
              <a:ext uri="{FF2B5EF4-FFF2-40B4-BE49-F238E27FC236}">
                <a16:creationId xmlns:a16="http://schemas.microsoft.com/office/drawing/2014/main" id="{46F57E0C-431F-4A12-9430-FC646E3207CF}"/>
              </a:ext>
            </a:extLst>
          </p:cNvPr>
          <p:cNvSpPr>
            <a:spLocks noGrp="1"/>
          </p:cNvSpPr>
          <p:nvPr>
            <p:ph idx="1"/>
          </p:nvPr>
        </p:nvSpPr>
        <p:spPr>
          <a:xfrm>
            <a:off x="172278" y="1086678"/>
            <a:ext cx="11834192" cy="5632174"/>
          </a:xfrm>
        </p:spPr>
        <p:txBody>
          <a:bodyPr>
            <a:normAutofit lnSpcReduction="10000"/>
          </a:bodyPr>
          <a:lstStyle/>
          <a:p>
            <a:r>
              <a:rPr lang="pt-BR" sz="3200" b="1" dirty="0"/>
              <a:t>Princípios</a:t>
            </a:r>
            <a:r>
              <a:rPr lang="pt-BR" dirty="0"/>
              <a:t>:</a:t>
            </a:r>
          </a:p>
          <a:p>
            <a:pPr algn="just"/>
            <a:r>
              <a:rPr lang="pt-BR" dirty="0"/>
              <a:t>3. </a:t>
            </a:r>
            <a:r>
              <a:rPr lang="pt-BR" sz="3000" b="1" i="1" dirty="0" err="1">
                <a:solidFill>
                  <a:srgbClr val="7A0000"/>
                </a:solidFill>
                <a:latin typeface="Arial" panose="020B0604020202020204" pitchFamily="34" charset="0"/>
                <a:cs typeface="Arial" panose="020B0604020202020204" pitchFamily="34" charset="0"/>
              </a:rPr>
              <a:t>Accountability</a:t>
            </a:r>
            <a:r>
              <a:rPr lang="pt-BR" i="1" dirty="0"/>
              <a:t>: </a:t>
            </a:r>
            <a:r>
              <a:rPr lang="pt-BR" sz="3200" i="0" dirty="0">
                <a:effectLst/>
                <a:latin typeface="Arial" panose="020B0604020202020204" pitchFamily="34" charset="0"/>
                <a:cs typeface="Arial" panose="020B0604020202020204" pitchFamily="34" charset="0"/>
              </a:rPr>
              <a:t>é um conjunto de mecanismos que permitem que os gestores de uma organização prestem contas e sejam responsabilizados pelo resultado de suas ações, </a:t>
            </a:r>
            <a:r>
              <a:rPr lang="pt-BR" sz="3200" b="0" i="0" dirty="0">
                <a:effectLst/>
                <a:latin typeface="Arial" panose="020B0604020202020204" pitchFamily="34" charset="0"/>
                <a:cs typeface="Arial" panose="020B0604020202020204" pitchFamily="34" charset="0"/>
              </a:rPr>
              <a:t>relacionados com </a:t>
            </a:r>
            <a:r>
              <a:rPr lang="pt-BR" sz="3200" i="0" dirty="0">
                <a:effectLst/>
                <a:latin typeface="Arial" panose="020B0604020202020204" pitchFamily="34" charset="0"/>
                <a:cs typeface="Arial" panose="020B0604020202020204" pitchFamily="34" charset="0"/>
              </a:rPr>
              <a:t>responsabilização, fiscalização e controle social.</a:t>
            </a:r>
            <a:endParaRPr lang="pt-BR" sz="3200" i="1" dirty="0">
              <a:latin typeface="Arial" panose="020B0604020202020204" pitchFamily="34" charset="0"/>
              <a:cs typeface="Arial" panose="020B0604020202020204" pitchFamily="34" charset="0"/>
            </a:endParaRPr>
          </a:p>
          <a:p>
            <a:endParaRPr lang="pt-BR" i="1" dirty="0"/>
          </a:p>
          <a:p>
            <a:pPr algn="just"/>
            <a:r>
              <a:rPr lang="pt-BR" dirty="0"/>
              <a:t>4. </a:t>
            </a:r>
            <a:r>
              <a:rPr lang="pt-BR" sz="3000" b="1" dirty="0">
                <a:solidFill>
                  <a:srgbClr val="7A0000"/>
                </a:solidFill>
                <a:latin typeface="Arial" panose="020B0604020202020204" pitchFamily="34" charset="0"/>
                <a:cs typeface="Arial" panose="020B0604020202020204" pitchFamily="34" charset="0"/>
              </a:rPr>
              <a:t>Responsabilidade Corporativa</a:t>
            </a:r>
            <a:r>
              <a:rPr lang="pt-BR" dirty="0"/>
              <a:t>: </a:t>
            </a:r>
            <a:r>
              <a:rPr lang="pt-BR" sz="3200" b="0" i="0" dirty="0">
                <a:effectLst/>
                <a:latin typeface="Arial" panose="020B0604020202020204" pitchFamily="34" charset="0"/>
                <a:cs typeface="Arial" panose="020B0604020202020204" pitchFamily="34" charset="0"/>
              </a:rPr>
              <a:t>Os agentes de governança devem zelar pela viabilidade econômico-financeira das organizações, reduzir as externalidades negativas de seus negócios e suas operações e aumentar as positivas, levando em consideração, no seu modelo de negócios, os diversos capitais (financeiro, manufaturado, intelectual, humano, social, ambiental, reputacional, etc.) no curto, médio e longo prazos.</a:t>
            </a:r>
            <a:endParaRPr lang="pt-BR" sz="3200" dirty="0">
              <a:latin typeface="Arial" panose="020B0604020202020204" pitchFamily="34" charset="0"/>
              <a:cs typeface="Arial" panose="020B0604020202020204" pitchFamily="34" charset="0"/>
            </a:endParaRPr>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407601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261CD3B-9741-48A6-90A2-366F2C9397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627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93357B1-E534-490B-920A-3C9BB0976A8D}"/>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969401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C127A49-7844-42C9-B932-32A63740566E}"/>
              </a:ext>
            </a:extLst>
          </p:cNvPr>
          <p:cNvPicPr>
            <a:picLocks noChangeAspect="1"/>
          </p:cNvPicPr>
          <p:nvPr/>
        </p:nvPicPr>
        <p:blipFill>
          <a:blip r:embed="rId2"/>
          <a:stretch>
            <a:fillRect/>
          </a:stretch>
        </p:blipFill>
        <p:spPr>
          <a:xfrm>
            <a:off x="901147" y="291548"/>
            <a:ext cx="10681252" cy="3644348"/>
          </a:xfrm>
          <a:prstGeom prst="rect">
            <a:avLst/>
          </a:prstGeom>
        </p:spPr>
      </p:pic>
      <p:pic>
        <p:nvPicPr>
          <p:cNvPr id="5" name="Imagem 4">
            <a:extLst>
              <a:ext uri="{FF2B5EF4-FFF2-40B4-BE49-F238E27FC236}">
                <a16:creationId xmlns:a16="http://schemas.microsoft.com/office/drawing/2014/main" id="{1F5AD484-B557-4D57-8BCD-F18FFC48BFD0}"/>
              </a:ext>
            </a:extLst>
          </p:cNvPr>
          <p:cNvPicPr>
            <a:picLocks noChangeAspect="1"/>
          </p:cNvPicPr>
          <p:nvPr/>
        </p:nvPicPr>
        <p:blipFill>
          <a:blip r:embed="rId3"/>
          <a:stretch>
            <a:fillRect/>
          </a:stretch>
        </p:blipFill>
        <p:spPr>
          <a:xfrm>
            <a:off x="901147" y="4306957"/>
            <a:ext cx="10681252" cy="2054086"/>
          </a:xfrm>
          <a:prstGeom prst="rect">
            <a:avLst/>
          </a:prstGeom>
        </p:spPr>
      </p:pic>
    </p:spTree>
    <p:extLst>
      <p:ext uri="{BB962C8B-B14F-4D97-AF65-F5344CB8AC3E}">
        <p14:creationId xmlns:p14="http://schemas.microsoft.com/office/powerpoint/2010/main" val="60509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B9C7B8D-CE17-4BC6-9F1D-A97BA7E6A5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5744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45DB0B2-774E-410E-828C-3377FFA1C118}"/>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1282766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230F507-B879-42CA-8442-364EBEE82022}"/>
              </a:ext>
            </a:extLst>
          </p:cNvPr>
          <p:cNvPicPr>
            <a:picLocks noChangeAspect="1"/>
          </p:cNvPicPr>
          <p:nvPr/>
        </p:nvPicPr>
        <p:blipFill>
          <a:blip r:embed="rId2"/>
          <a:stretch>
            <a:fillRect/>
          </a:stretch>
        </p:blipFill>
        <p:spPr>
          <a:xfrm>
            <a:off x="0" y="0"/>
            <a:ext cx="12191999" cy="4532243"/>
          </a:xfrm>
          <a:prstGeom prst="rect">
            <a:avLst/>
          </a:prstGeom>
        </p:spPr>
      </p:pic>
      <p:pic>
        <p:nvPicPr>
          <p:cNvPr id="4" name="Imagem 3">
            <a:extLst>
              <a:ext uri="{FF2B5EF4-FFF2-40B4-BE49-F238E27FC236}">
                <a16:creationId xmlns:a16="http://schemas.microsoft.com/office/drawing/2014/main" id="{AC8E5FD3-7110-4783-B28D-C18090F4CCF8}"/>
              </a:ext>
            </a:extLst>
          </p:cNvPr>
          <p:cNvPicPr>
            <a:picLocks noChangeAspect="1"/>
          </p:cNvPicPr>
          <p:nvPr/>
        </p:nvPicPr>
        <p:blipFill>
          <a:blip r:embed="rId3"/>
          <a:stretch>
            <a:fillRect/>
          </a:stretch>
        </p:blipFill>
        <p:spPr>
          <a:xfrm>
            <a:off x="0" y="4532243"/>
            <a:ext cx="12191999" cy="2325757"/>
          </a:xfrm>
          <a:prstGeom prst="rect">
            <a:avLst/>
          </a:prstGeom>
        </p:spPr>
      </p:pic>
    </p:spTree>
    <p:extLst>
      <p:ext uri="{BB962C8B-B14F-4D97-AF65-F5344CB8AC3E}">
        <p14:creationId xmlns:p14="http://schemas.microsoft.com/office/powerpoint/2010/main" val="143043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724E1E9-CE06-47D9-8AF9-1A7DC6F05E4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9483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7510E44-C9B3-4602-9D1F-23A0F7C6D8B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798387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3025EAD-3F96-41B8-98E0-7F3FCF4E469D}"/>
              </a:ext>
            </a:extLst>
          </p:cNvPr>
          <p:cNvSpPr txBox="1"/>
          <p:nvPr/>
        </p:nvSpPr>
        <p:spPr>
          <a:xfrm>
            <a:off x="344557" y="384313"/>
            <a:ext cx="11489634" cy="6186309"/>
          </a:xfrm>
          <a:prstGeom prst="rect">
            <a:avLst/>
          </a:prstGeom>
          <a:noFill/>
        </p:spPr>
        <p:txBody>
          <a:bodyPr wrap="square">
            <a:spAutoFit/>
          </a:bodyPr>
          <a:lstStyle/>
          <a:p>
            <a:pPr algn="just"/>
            <a:r>
              <a:rPr lang="pt-BR" sz="3600" dirty="0"/>
              <a:t>A </a:t>
            </a:r>
            <a:r>
              <a:rPr lang="pt-BR" sz="3600" dirty="0" err="1"/>
              <a:t>Magalu</a:t>
            </a:r>
            <a:r>
              <a:rPr lang="pt-BR" sz="3600" dirty="0"/>
              <a:t> tem mais de 300 mil acionistas, e não é possível que todos eles estejam ativamente envolvidos na gestão, pois isso seria como tentar gerir a cidade de São Paulo por meio de reuniões com a participação de todos os moradores. Sendo assim, a autoridade tem de ser delegada aos gestores profissionais. </a:t>
            </a:r>
          </a:p>
          <a:p>
            <a:pPr algn="just"/>
            <a:r>
              <a:rPr lang="pt-BR" sz="3600" dirty="0"/>
              <a:t>Um gestor eficiente e inteligente toma decisões que aumentam o valor corrente das ações da empresa e a riqueza de seus acionistas. Esse aumento de riqueza pode então ser colocado para qualquer propósito desejado pelos acionistas. </a:t>
            </a:r>
          </a:p>
        </p:txBody>
      </p:sp>
    </p:spTree>
    <p:extLst>
      <p:ext uri="{BB962C8B-B14F-4D97-AF65-F5344CB8AC3E}">
        <p14:creationId xmlns:p14="http://schemas.microsoft.com/office/powerpoint/2010/main" val="1145286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2B300EF-C5E7-4AC6-99C6-09884C8853F3}"/>
              </a:ext>
            </a:extLst>
          </p:cNvPr>
          <p:cNvSpPr txBox="1"/>
          <p:nvPr/>
        </p:nvSpPr>
        <p:spPr>
          <a:xfrm>
            <a:off x="318052" y="251791"/>
            <a:ext cx="11251096" cy="6370975"/>
          </a:xfrm>
          <a:prstGeom prst="rect">
            <a:avLst/>
          </a:prstGeom>
          <a:noFill/>
        </p:spPr>
        <p:txBody>
          <a:bodyPr wrap="square">
            <a:spAutoFit/>
          </a:bodyPr>
          <a:lstStyle/>
          <a:p>
            <a:pPr algn="just"/>
            <a:r>
              <a:rPr lang="pt-BR" sz="3400" dirty="0"/>
              <a:t>O</a:t>
            </a:r>
            <a:r>
              <a:rPr lang="pt-BR" sz="3400" b="1" dirty="0">
                <a:solidFill>
                  <a:srgbClr val="C00000"/>
                </a:solidFill>
              </a:rPr>
              <a:t> Conselho administrativo </a:t>
            </a:r>
            <a:r>
              <a:rPr lang="pt-BR" sz="3400" dirty="0"/>
              <a:t>de uma empresa é eleito pelos acionistas e tem a função de representá-los. A lei </a:t>
            </a:r>
            <a:r>
              <a:rPr lang="pt-BR" sz="3400" i="1" dirty="0" err="1"/>
              <a:t>Sarbanes-Oxley</a:t>
            </a:r>
            <a:r>
              <a:rPr lang="pt-BR" sz="3400" dirty="0"/>
              <a:t>  exige que as organizações nomeiem mais administradores independentes para o conselho, ou seja, mais conselheiros que não sejam gestores ou que não estejam afiliados com a gerência. Mais da metade de todos os conselheiros agora é independente, e eles agora também se reúnem em sessões sem a presença do CEO. Além disso, os acionistas institucionais, particularmente fundos de pensão e fundos hedge, têm se tornado mais ativos no monitoramento do desempenho da organização e das mudanças propostas pela governança corporativa. </a:t>
            </a:r>
          </a:p>
        </p:txBody>
      </p:sp>
    </p:spTree>
    <p:extLst>
      <p:ext uri="{BB962C8B-B14F-4D97-AF65-F5344CB8AC3E}">
        <p14:creationId xmlns:p14="http://schemas.microsoft.com/office/powerpoint/2010/main" val="207301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0E0AA17-AB24-41B9-B25D-C56FB1FA610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020069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474DE9D-8727-4D99-B74F-C4CE00ECEF40}"/>
              </a:ext>
            </a:extLst>
          </p:cNvPr>
          <p:cNvPicPr>
            <a:picLocks noChangeAspect="1"/>
          </p:cNvPicPr>
          <p:nvPr/>
        </p:nvPicPr>
        <p:blipFill>
          <a:blip r:embed="rId2"/>
          <a:stretch>
            <a:fillRect/>
          </a:stretch>
        </p:blipFill>
        <p:spPr>
          <a:xfrm>
            <a:off x="0" y="0"/>
            <a:ext cx="12192000" cy="6858000"/>
          </a:xfrm>
          <a:prstGeom prst="rect">
            <a:avLst/>
          </a:prstGeom>
        </p:spPr>
      </p:pic>
      <p:pic>
        <p:nvPicPr>
          <p:cNvPr id="5" name="Imagem 4">
            <a:extLst>
              <a:ext uri="{FF2B5EF4-FFF2-40B4-BE49-F238E27FC236}">
                <a16:creationId xmlns:a16="http://schemas.microsoft.com/office/drawing/2014/main" id="{CA7474DA-C789-4434-93B6-B7440A5EBB25}"/>
              </a:ext>
            </a:extLst>
          </p:cNvPr>
          <p:cNvPicPr>
            <a:picLocks noChangeAspect="1"/>
          </p:cNvPicPr>
          <p:nvPr/>
        </p:nvPicPr>
        <p:blipFill>
          <a:blip r:embed="rId3"/>
          <a:stretch>
            <a:fillRect/>
          </a:stretch>
        </p:blipFill>
        <p:spPr>
          <a:xfrm>
            <a:off x="5778569" y="139148"/>
            <a:ext cx="4981575" cy="457200"/>
          </a:xfrm>
          <a:prstGeom prst="rect">
            <a:avLst/>
          </a:prstGeom>
        </p:spPr>
      </p:pic>
    </p:spTree>
    <p:extLst>
      <p:ext uri="{BB962C8B-B14F-4D97-AF65-F5344CB8AC3E}">
        <p14:creationId xmlns:p14="http://schemas.microsoft.com/office/powerpoint/2010/main" val="971638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49BD832-1BE5-47BE-82EA-64901C269503}"/>
              </a:ext>
            </a:extLst>
          </p:cNvPr>
          <p:cNvPicPr>
            <a:picLocks noChangeAspect="1"/>
          </p:cNvPicPr>
          <p:nvPr/>
        </p:nvPicPr>
        <p:blipFill>
          <a:blip r:embed="rId2"/>
          <a:stretch>
            <a:fillRect/>
          </a:stretch>
        </p:blipFill>
        <p:spPr>
          <a:xfrm>
            <a:off x="0" y="106016"/>
            <a:ext cx="12192000" cy="6586331"/>
          </a:xfrm>
          <a:prstGeom prst="rect">
            <a:avLst/>
          </a:prstGeom>
        </p:spPr>
      </p:pic>
    </p:spTree>
    <p:extLst>
      <p:ext uri="{BB962C8B-B14F-4D97-AF65-F5344CB8AC3E}">
        <p14:creationId xmlns:p14="http://schemas.microsoft.com/office/powerpoint/2010/main" val="3397276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9B57C1A-36D0-4F20-8192-B1F8AE486B3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80259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43D1FA8-412C-4A87-AADF-94683BC04A1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53169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A9330B6-4DD6-49CF-B31F-F286B314687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83564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9E4E0F6-650F-4672-A5E3-6DF74CECC26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90264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E083E3B-4E86-4C0D-9692-414E9B7428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232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F3371A0-75AE-42CD-919B-C18D22C31F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0267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F42B247-46D1-4BAF-8A26-BCD5AA2B9A17}"/>
              </a:ext>
            </a:extLst>
          </p:cNvPr>
          <p:cNvPicPr>
            <a:picLocks noChangeAspect="1"/>
          </p:cNvPicPr>
          <p:nvPr/>
        </p:nvPicPr>
        <p:blipFill>
          <a:blip r:embed="rId2"/>
          <a:stretch>
            <a:fillRect/>
          </a:stretch>
        </p:blipFill>
        <p:spPr>
          <a:xfrm>
            <a:off x="0" y="0"/>
            <a:ext cx="12059478" cy="6858000"/>
          </a:xfrm>
          <a:prstGeom prst="rect">
            <a:avLst/>
          </a:prstGeom>
        </p:spPr>
      </p:pic>
    </p:spTree>
    <p:extLst>
      <p:ext uri="{BB962C8B-B14F-4D97-AF65-F5344CB8AC3E}">
        <p14:creationId xmlns:p14="http://schemas.microsoft.com/office/powerpoint/2010/main" val="2063004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0954DE-80AC-45EB-846B-E06DD30FE0E1}"/>
              </a:ext>
            </a:extLst>
          </p:cNvPr>
          <p:cNvSpPr txBox="1"/>
          <p:nvPr/>
        </p:nvSpPr>
        <p:spPr>
          <a:xfrm>
            <a:off x="0" y="159027"/>
            <a:ext cx="12192000" cy="830997"/>
          </a:xfrm>
          <a:prstGeom prst="rect">
            <a:avLst/>
          </a:prstGeom>
          <a:noFill/>
        </p:spPr>
        <p:txBody>
          <a:bodyPr wrap="square">
            <a:spAutoFit/>
          </a:bodyPr>
          <a:lstStyle/>
          <a:p>
            <a:pPr algn="ctr"/>
            <a:r>
              <a:rPr lang="pt-BR" sz="2400" dirty="0"/>
              <a:t>As empresas com melhor imagem corporativa e os melhores índices de responsabilidade e governança, de acordo ranking da Merco feito para a revista EXAME</a:t>
            </a:r>
          </a:p>
        </p:txBody>
      </p:sp>
      <p:pic>
        <p:nvPicPr>
          <p:cNvPr id="5" name="Imagem 4">
            <a:extLst>
              <a:ext uri="{FF2B5EF4-FFF2-40B4-BE49-F238E27FC236}">
                <a16:creationId xmlns:a16="http://schemas.microsoft.com/office/drawing/2014/main" id="{8A314F58-7500-4AF3-B761-E778BD8CE9DF}"/>
              </a:ext>
            </a:extLst>
          </p:cNvPr>
          <p:cNvPicPr>
            <a:picLocks noChangeAspect="1"/>
          </p:cNvPicPr>
          <p:nvPr/>
        </p:nvPicPr>
        <p:blipFill>
          <a:blip r:embed="rId2"/>
          <a:stretch>
            <a:fillRect/>
          </a:stretch>
        </p:blipFill>
        <p:spPr>
          <a:xfrm>
            <a:off x="172279" y="990024"/>
            <a:ext cx="11834192" cy="5708949"/>
          </a:xfrm>
          <a:prstGeom prst="rect">
            <a:avLst/>
          </a:prstGeom>
        </p:spPr>
      </p:pic>
    </p:spTree>
    <p:extLst>
      <p:ext uri="{BB962C8B-B14F-4D97-AF65-F5344CB8AC3E}">
        <p14:creationId xmlns:p14="http://schemas.microsoft.com/office/powerpoint/2010/main" val="3354640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7FBB50A-895F-4FCF-A6E8-4BAF244D463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88160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0636062-FF47-4847-BF2C-F8DC4BEBBE5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24125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2B9E701-DCA6-40DE-97E3-3A0BFB78E0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71513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E33A2B0-E237-4461-A29B-2613C3764231}"/>
              </a:ext>
            </a:extLst>
          </p:cNvPr>
          <p:cNvPicPr>
            <a:picLocks noChangeAspect="1"/>
          </p:cNvPicPr>
          <p:nvPr/>
        </p:nvPicPr>
        <p:blipFill>
          <a:blip r:embed="rId2"/>
          <a:stretch>
            <a:fillRect/>
          </a:stretch>
        </p:blipFill>
        <p:spPr>
          <a:xfrm>
            <a:off x="238540" y="725556"/>
            <a:ext cx="4399722" cy="5406888"/>
          </a:xfrm>
          <a:prstGeom prst="rect">
            <a:avLst/>
          </a:prstGeom>
        </p:spPr>
      </p:pic>
      <p:pic>
        <p:nvPicPr>
          <p:cNvPr id="5" name="Imagem 4">
            <a:extLst>
              <a:ext uri="{FF2B5EF4-FFF2-40B4-BE49-F238E27FC236}">
                <a16:creationId xmlns:a16="http://schemas.microsoft.com/office/drawing/2014/main" id="{FD2B690A-D04F-45AF-A5AF-74C0C3C098E9}"/>
              </a:ext>
            </a:extLst>
          </p:cNvPr>
          <p:cNvPicPr>
            <a:picLocks noChangeAspect="1"/>
          </p:cNvPicPr>
          <p:nvPr/>
        </p:nvPicPr>
        <p:blipFill>
          <a:blip r:embed="rId3"/>
          <a:stretch>
            <a:fillRect/>
          </a:stretch>
        </p:blipFill>
        <p:spPr>
          <a:xfrm>
            <a:off x="4770783" y="0"/>
            <a:ext cx="7421217" cy="6858000"/>
          </a:xfrm>
          <a:prstGeom prst="rect">
            <a:avLst/>
          </a:prstGeom>
        </p:spPr>
      </p:pic>
    </p:spTree>
    <p:extLst>
      <p:ext uri="{BB962C8B-B14F-4D97-AF65-F5344CB8AC3E}">
        <p14:creationId xmlns:p14="http://schemas.microsoft.com/office/powerpoint/2010/main" val="2368854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FD9BE8C-3585-483C-A6F1-DD2B59C99AF8}"/>
              </a:ext>
            </a:extLst>
          </p:cNvPr>
          <p:cNvPicPr>
            <a:picLocks noChangeAspect="1"/>
          </p:cNvPicPr>
          <p:nvPr/>
        </p:nvPicPr>
        <p:blipFill>
          <a:blip r:embed="rId2"/>
          <a:stretch>
            <a:fillRect/>
          </a:stretch>
        </p:blipFill>
        <p:spPr>
          <a:xfrm>
            <a:off x="0" y="0"/>
            <a:ext cx="12192000" cy="6858000"/>
          </a:xfrm>
          <a:prstGeom prst="rect">
            <a:avLst/>
          </a:prstGeom>
        </p:spPr>
      </p:pic>
      <p:pic>
        <p:nvPicPr>
          <p:cNvPr id="7" name="Imagem 6">
            <a:extLst>
              <a:ext uri="{FF2B5EF4-FFF2-40B4-BE49-F238E27FC236}">
                <a16:creationId xmlns:a16="http://schemas.microsoft.com/office/drawing/2014/main" id="{8826BC7A-BEDA-4C90-8AB0-2B89910C918B}"/>
              </a:ext>
            </a:extLst>
          </p:cNvPr>
          <p:cNvPicPr>
            <a:picLocks noChangeAspect="1"/>
          </p:cNvPicPr>
          <p:nvPr/>
        </p:nvPicPr>
        <p:blipFill>
          <a:blip r:embed="rId3"/>
          <a:stretch>
            <a:fillRect/>
          </a:stretch>
        </p:blipFill>
        <p:spPr>
          <a:xfrm>
            <a:off x="238539" y="3429000"/>
            <a:ext cx="2637183" cy="983974"/>
          </a:xfrm>
          <a:prstGeom prst="rect">
            <a:avLst/>
          </a:prstGeom>
        </p:spPr>
      </p:pic>
    </p:spTree>
    <p:extLst>
      <p:ext uri="{BB962C8B-B14F-4D97-AF65-F5344CB8AC3E}">
        <p14:creationId xmlns:p14="http://schemas.microsoft.com/office/powerpoint/2010/main" val="1135858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313CF0C-E4DD-4BD9-AE07-85D3B5774381}"/>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572588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20F3FBC-CA1D-46D6-8F92-30C9C0D475A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4664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7017B07F-68DA-430A-9A81-92EBC08E4D7F}"/>
              </a:ext>
            </a:extLst>
          </p:cNvPr>
          <p:cNvSpPr txBox="1"/>
          <p:nvPr/>
        </p:nvSpPr>
        <p:spPr>
          <a:xfrm>
            <a:off x="384313" y="185530"/>
            <a:ext cx="11224591" cy="6494085"/>
          </a:xfrm>
          <a:prstGeom prst="rect">
            <a:avLst/>
          </a:prstGeom>
          <a:noFill/>
        </p:spPr>
        <p:txBody>
          <a:bodyPr wrap="square">
            <a:spAutoFit/>
          </a:bodyPr>
          <a:lstStyle/>
          <a:p>
            <a:pPr algn="just"/>
            <a:r>
              <a:rPr lang="pt-BR" sz="3200" b="1" i="1" dirty="0">
                <a:latin typeface="Arial" panose="020B0604020202020204" pitchFamily="34" charset="0"/>
                <a:cs typeface="Arial" panose="020B0604020202020204" pitchFamily="34" charset="0"/>
              </a:rPr>
              <a:t>Hedge </a:t>
            </a:r>
            <a:r>
              <a:rPr lang="pt-BR" sz="3200" b="1" i="1" dirty="0" err="1">
                <a:latin typeface="Arial" panose="020B0604020202020204" pitchFamily="34" charset="0"/>
                <a:cs typeface="Arial" panose="020B0604020202020204" pitchFamily="34" charset="0"/>
              </a:rPr>
              <a:t>fund</a:t>
            </a:r>
            <a:r>
              <a:rPr lang="pt-BR" sz="3200" b="1" i="1" dirty="0">
                <a:latin typeface="Arial" panose="020B0604020202020204" pitchFamily="34" charset="0"/>
                <a:cs typeface="Arial" panose="020B0604020202020204" pitchFamily="34" charset="0"/>
              </a:rPr>
              <a:t> </a:t>
            </a:r>
            <a:r>
              <a:rPr lang="pt-BR" sz="3200" dirty="0">
                <a:latin typeface="Arial" panose="020B0604020202020204" pitchFamily="34" charset="0"/>
                <a:cs typeface="Arial" panose="020B0604020202020204" pitchFamily="34" charset="0"/>
              </a:rPr>
              <a:t>(Fundo de cobertura)</a:t>
            </a:r>
          </a:p>
          <a:p>
            <a:pPr algn="just"/>
            <a:r>
              <a:rPr lang="pt-BR" sz="3200" dirty="0">
                <a:latin typeface="Arial" panose="020B0604020202020204" pitchFamily="34" charset="0"/>
                <a:cs typeface="Arial" panose="020B0604020202020204" pitchFamily="34" charset="0"/>
              </a:rPr>
              <a:t>Também chamado de fundo multimercado ou fundo de investimento livre é uma forma de investimento alternativa aos investimentos tradicionais, com graus de risco variados, com poucas restrições e em algumas situações, altamente especulativo. </a:t>
            </a:r>
          </a:p>
          <a:p>
            <a:pPr algn="just"/>
            <a:endParaRPr lang="pt-BR" sz="3200" dirty="0">
              <a:latin typeface="Arial" panose="020B0604020202020204" pitchFamily="34" charset="0"/>
              <a:cs typeface="Arial" panose="020B0604020202020204" pitchFamily="34" charset="0"/>
            </a:endParaRPr>
          </a:p>
          <a:p>
            <a:pPr algn="just"/>
            <a:r>
              <a:rPr lang="pt-BR" sz="3200" b="1" i="1" dirty="0">
                <a:latin typeface="Arial" panose="020B0604020202020204" pitchFamily="34" charset="0"/>
                <a:cs typeface="Arial" panose="020B0604020202020204" pitchFamily="34" charset="0"/>
              </a:rPr>
              <a:t>Private </a:t>
            </a:r>
            <a:r>
              <a:rPr lang="pt-BR" sz="3200" b="1" i="1" dirty="0" err="1">
                <a:latin typeface="Arial" panose="020B0604020202020204" pitchFamily="34" charset="0"/>
                <a:cs typeface="Arial" panose="020B0604020202020204" pitchFamily="34" charset="0"/>
              </a:rPr>
              <a:t>equity</a:t>
            </a:r>
            <a:endParaRPr lang="pt-BR" sz="3200" b="1" i="1" dirty="0">
              <a:latin typeface="Arial" panose="020B0604020202020204" pitchFamily="34" charset="0"/>
              <a:cs typeface="Arial" panose="020B0604020202020204" pitchFamily="34" charset="0"/>
            </a:endParaRPr>
          </a:p>
          <a:p>
            <a:pPr algn="just"/>
            <a:r>
              <a:rPr lang="pt-BR" sz="3200" dirty="0">
                <a:latin typeface="Arial" panose="020B0604020202020204" pitchFamily="34" charset="0"/>
                <a:cs typeface="Arial" panose="020B0604020202020204" pitchFamily="34" charset="0"/>
              </a:rPr>
              <a:t>É um tipo de aplicação que pode ser feita diretamente por empresas, instituições, fundos de investimento ou até mesmo investidores individuais. Através deste investimento, as empresas recebem um aporte de capital privado para financiar suas operações.</a:t>
            </a:r>
          </a:p>
        </p:txBody>
      </p:sp>
    </p:spTree>
    <p:extLst>
      <p:ext uri="{BB962C8B-B14F-4D97-AF65-F5344CB8AC3E}">
        <p14:creationId xmlns:p14="http://schemas.microsoft.com/office/powerpoint/2010/main" val="1775270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4D82493F-FD1C-49D3-A99B-D444A1F5075F}"/>
              </a:ext>
            </a:extLst>
          </p:cNvPr>
          <p:cNvSpPr txBox="1"/>
          <p:nvPr/>
        </p:nvSpPr>
        <p:spPr>
          <a:xfrm>
            <a:off x="132523" y="106017"/>
            <a:ext cx="11953460" cy="6837769"/>
          </a:xfrm>
          <a:prstGeom prst="rect">
            <a:avLst/>
          </a:prstGeom>
          <a:noFill/>
        </p:spPr>
        <p:txBody>
          <a:bodyPr wrap="square">
            <a:spAutoFit/>
          </a:bodyPr>
          <a:lstStyle/>
          <a:p>
            <a:pPr algn="just"/>
            <a:r>
              <a:rPr lang="pt-BR" sz="2800" b="1" i="1"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Venture capital</a:t>
            </a:r>
            <a:r>
              <a:rPr lang="pt-BR" sz="2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 (capital de risco) </a:t>
            </a:r>
          </a:p>
          <a:p>
            <a:pPr algn="just"/>
            <a:r>
              <a:rPr lang="pt-BR" sz="2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É uma modalidade de investimento focada em empresas de até médio porte que possuem </a:t>
            </a:r>
            <a:r>
              <a:rPr lang="pt-BR" sz="2800" b="1"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alto potencial de crescimento</a:t>
            </a:r>
            <a:r>
              <a:rPr lang="pt-BR" sz="2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 mas ainda são muito novas e têm faturamento baixo. O objetivo desse tipo de investimento não é apenas injetar capital na empresa para ajudá-la a crescer, mas também influenciar diretamente no andamento e na gestão do negócio. Isso contribui na criação de valor para a futura venda de participação acionária na empresa.</a:t>
            </a:r>
            <a:endParaRPr lang="pt-BR" sz="2800" spc="4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algn="just"/>
            <a:r>
              <a:rPr lang="pt-BR" sz="2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endParaRPr lang="pt-BR" sz="2800" spc="4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algn="just" fontAlgn="base">
              <a:spcBef>
                <a:spcPts val="1200"/>
              </a:spcBef>
              <a:spcAft>
                <a:spcPts val="975"/>
              </a:spcAft>
            </a:pPr>
            <a:r>
              <a:rPr lang="pt-BR" sz="2800" b="1" i="1" kern="0" spc="4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Seed</a:t>
            </a:r>
            <a:r>
              <a:rPr lang="pt-BR" sz="2800" b="1" i="1" kern="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 Capital</a:t>
            </a:r>
            <a:r>
              <a:rPr lang="pt-BR" sz="2800" b="1" kern="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pt-BR" sz="2800" kern="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(Capital Semente)</a:t>
            </a:r>
          </a:p>
          <a:p>
            <a:pPr algn="just"/>
            <a:r>
              <a:rPr lang="pt-BR" sz="2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É o investimento de recursos destinados a empresas e startups em crescimento inicial.</a:t>
            </a:r>
            <a:r>
              <a:rPr lang="pt-BR" sz="2800" spc="4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Muitos investidores apostam na criação de fundos para diversificar os seus investimentos. A ideia é que, tendo um fundo, é possível distribuir o dinheiro entre diferentes startups, reduzindo os riscos de perda e maximizando os eventuais resultados positivos.</a:t>
            </a:r>
          </a:p>
        </p:txBody>
      </p:sp>
    </p:spTree>
    <p:extLst>
      <p:ext uri="{BB962C8B-B14F-4D97-AF65-F5344CB8AC3E}">
        <p14:creationId xmlns:p14="http://schemas.microsoft.com/office/powerpoint/2010/main" val="1163529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FF84A98-541C-44C1-AD44-ABD4BB5DBC98}"/>
              </a:ext>
            </a:extLst>
          </p:cNvPr>
          <p:cNvPicPr>
            <a:picLocks noChangeAspect="1"/>
          </p:cNvPicPr>
          <p:nvPr/>
        </p:nvPicPr>
        <p:blipFill>
          <a:blip r:embed="rId2"/>
          <a:stretch>
            <a:fillRect/>
          </a:stretch>
        </p:blipFill>
        <p:spPr>
          <a:xfrm>
            <a:off x="0" y="0"/>
            <a:ext cx="5857461" cy="6858000"/>
          </a:xfrm>
          <a:prstGeom prst="rect">
            <a:avLst/>
          </a:prstGeom>
        </p:spPr>
      </p:pic>
      <p:pic>
        <p:nvPicPr>
          <p:cNvPr id="5" name="Imagem 4">
            <a:extLst>
              <a:ext uri="{FF2B5EF4-FFF2-40B4-BE49-F238E27FC236}">
                <a16:creationId xmlns:a16="http://schemas.microsoft.com/office/drawing/2014/main" id="{AAC8DED8-44E9-425D-8197-441F2EC366BE}"/>
              </a:ext>
            </a:extLst>
          </p:cNvPr>
          <p:cNvPicPr>
            <a:picLocks noChangeAspect="1"/>
          </p:cNvPicPr>
          <p:nvPr/>
        </p:nvPicPr>
        <p:blipFill>
          <a:blip r:embed="rId3"/>
          <a:stretch>
            <a:fillRect/>
          </a:stretch>
        </p:blipFill>
        <p:spPr>
          <a:xfrm>
            <a:off x="6506818" y="0"/>
            <a:ext cx="5685182" cy="6857999"/>
          </a:xfrm>
          <a:prstGeom prst="rect">
            <a:avLst/>
          </a:prstGeom>
        </p:spPr>
      </p:pic>
    </p:spTree>
    <p:extLst>
      <p:ext uri="{BB962C8B-B14F-4D97-AF65-F5344CB8AC3E}">
        <p14:creationId xmlns:p14="http://schemas.microsoft.com/office/powerpoint/2010/main" val="3848912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1FCF5C8-20CB-4F2E-9B34-AD14FA7AD6CA}"/>
              </a:ext>
            </a:extLst>
          </p:cNvPr>
          <p:cNvPicPr>
            <a:picLocks noChangeAspect="1"/>
          </p:cNvPicPr>
          <p:nvPr/>
        </p:nvPicPr>
        <p:blipFill>
          <a:blip r:embed="rId2"/>
          <a:stretch>
            <a:fillRect/>
          </a:stretch>
        </p:blipFill>
        <p:spPr>
          <a:xfrm>
            <a:off x="0" y="-198783"/>
            <a:ext cx="12191999" cy="7056784"/>
          </a:xfrm>
          <a:prstGeom prst="rect">
            <a:avLst/>
          </a:prstGeom>
        </p:spPr>
      </p:pic>
      <p:pic>
        <p:nvPicPr>
          <p:cNvPr id="5" name="Imagem 4">
            <a:extLst>
              <a:ext uri="{FF2B5EF4-FFF2-40B4-BE49-F238E27FC236}">
                <a16:creationId xmlns:a16="http://schemas.microsoft.com/office/drawing/2014/main" id="{8FC0728D-9223-41A4-B05F-E0D7B3DDB132}"/>
              </a:ext>
            </a:extLst>
          </p:cNvPr>
          <p:cNvPicPr>
            <a:picLocks noChangeAspect="1"/>
          </p:cNvPicPr>
          <p:nvPr/>
        </p:nvPicPr>
        <p:blipFill>
          <a:blip r:embed="rId3"/>
          <a:stretch>
            <a:fillRect/>
          </a:stretch>
        </p:blipFill>
        <p:spPr>
          <a:xfrm>
            <a:off x="339587" y="154390"/>
            <a:ext cx="4338430" cy="325382"/>
          </a:xfrm>
          <a:prstGeom prst="rect">
            <a:avLst/>
          </a:prstGeom>
        </p:spPr>
      </p:pic>
    </p:spTree>
    <p:extLst>
      <p:ext uri="{BB962C8B-B14F-4D97-AF65-F5344CB8AC3E}">
        <p14:creationId xmlns:p14="http://schemas.microsoft.com/office/powerpoint/2010/main" val="276632332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998</Words>
  <Application>Microsoft Office PowerPoint</Application>
  <PresentationFormat>Widescreen</PresentationFormat>
  <Paragraphs>37</Paragraphs>
  <Slides>42</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42</vt:i4>
      </vt:variant>
    </vt:vector>
  </HeadingPairs>
  <TitlesOfParts>
    <vt:vector size="46" baseType="lpstr">
      <vt:lpstr>Arial</vt:lpstr>
      <vt:lpstr>Calibri</vt:lpstr>
      <vt:lpstr>Calibri Light</vt:lpstr>
      <vt:lpstr>Tema do Office</vt:lpstr>
      <vt:lpstr>GOVERNANÇA CORPORATIVA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Governança, Ética e Compliance</vt:lpstr>
      <vt:lpstr>Governança, Ética e Compliance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GOVERNANÇA CORPORATIVA</dc:title>
  <dc:creator>Edmundo</dc:creator>
  <cp:lastModifiedBy>EDMUNDO POZES</cp:lastModifiedBy>
  <cp:revision>15</cp:revision>
  <dcterms:created xsi:type="dcterms:W3CDTF">2020-12-15T12:42:53Z</dcterms:created>
  <dcterms:modified xsi:type="dcterms:W3CDTF">2021-07-10T15:22:11Z</dcterms:modified>
</cp:coreProperties>
</file>